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56" r:id="rId3"/>
    <p:sldId id="257" r:id="rId4"/>
    <p:sldId id="258" r:id="rId5"/>
    <p:sldId id="260" r:id="rId6"/>
    <p:sldId id="261" r:id="rId7"/>
    <p:sldId id="264" r:id="rId8"/>
    <p:sldId id="265" r:id="rId9"/>
    <p:sldId id="271" r:id="rId10"/>
    <p:sldId id="266" r:id="rId11"/>
    <p:sldId id="273" r:id="rId12"/>
    <p:sldId id="267" r:id="rId13"/>
    <p:sldId id="268" r:id="rId14"/>
    <p:sldId id="269" r:id="rId15"/>
    <p:sldId id="274" r:id="rId16"/>
    <p:sldId id="270" r:id="rId1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7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5440764-C077-4767-B5B6-DEDFFF2DFAB8}" type="datetimeFigureOut">
              <a:rPr lang="it-IT" smtClean="0"/>
              <a:pPr/>
              <a:t>13/03/2020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8ED80C-5718-4647-9699-587EC5D3E748}" type="slidenum">
              <a:rPr lang="it-IT" smtClean="0"/>
              <a:pPr/>
              <a:t>‹N›</a:t>
            </a:fld>
            <a:endParaRPr lang="it-IT"/>
          </a:p>
        </p:txBody>
      </p:sp>
    </p:spTree>
    <p:extLst>
      <p:ext uri="{BB962C8B-B14F-4D97-AF65-F5344CB8AC3E}">
        <p14:creationId xmlns:p14="http://schemas.microsoft.com/office/powerpoint/2010/main" val="290689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440764-C077-4767-B5B6-DEDFFF2DFAB8}" type="datetimeFigureOut">
              <a:rPr lang="it-IT" smtClean="0"/>
              <a:pPr/>
              <a:t>13/03/2020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8ED80C-5718-4647-9699-587EC5D3E748}" type="slidenum">
              <a:rPr lang="it-IT" smtClean="0"/>
              <a:pPr/>
              <a:t>‹N›</a:t>
            </a:fld>
            <a:endParaRPr lang="it-IT"/>
          </a:p>
        </p:txBody>
      </p:sp>
    </p:spTree>
    <p:extLst>
      <p:ext uri="{BB962C8B-B14F-4D97-AF65-F5344CB8AC3E}">
        <p14:creationId xmlns:p14="http://schemas.microsoft.com/office/powerpoint/2010/main" val="224187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440764-C077-4767-B5B6-DEDFFF2DFAB8}" type="datetimeFigureOut">
              <a:rPr lang="it-IT" smtClean="0"/>
              <a:pPr/>
              <a:t>13/03/2020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8ED80C-5718-4647-9699-587EC5D3E748}" type="slidenum">
              <a:rPr lang="it-IT" smtClean="0"/>
              <a:pPr/>
              <a:t>‹N›</a:t>
            </a:fld>
            <a:endParaRPr lang="it-IT"/>
          </a:p>
        </p:txBody>
      </p:sp>
    </p:spTree>
    <p:extLst>
      <p:ext uri="{BB962C8B-B14F-4D97-AF65-F5344CB8AC3E}">
        <p14:creationId xmlns:p14="http://schemas.microsoft.com/office/powerpoint/2010/main" val="435738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440764-C077-4767-B5B6-DEDFFF2DFAB8}" type="datetimeFigureOut">
              <a:rPr lang="it-IT" smtClean="0"/>
              <a:pPr/>
              <a:t>13/03/2020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8ED80C-5718-4647-9699-587EC5D3E748}" type="slidenum">
              <a:rPr lang="it-IT" smtClean="0"/>
              <a:pPr/>
              <a:t>‹N›</a:t>
            </a:fld>
            <a:endParaRPr lang="it-IT"/>
          </a:p>
        </p:txBody>
      </p:sp>
    </p:spTree>
    <p:extLst>
      <p:ext uri="{BB962C8B-B14F-4D97-AF65-F5344CB8AC3E}">
        <p14:creationId xmlns:p14="http://schemas.microsoft.com/office/powerpoint/2010/main" val="552250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5440764-C077-4767-B5B6-DEDFFF2DFAB8}" type="datetimeFigureOut">
              <a:rPr lang="it-IT" smtClean="0"/>
              <a:pPr/>
              <a:t>13/03/2020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8ED80C-5718-4647-9699-587EC5D3E748}" type="slidenum">
              <a:rPr lang="it-IT" smtClean="0"/>
              <a:pPr/>
              <a:t>‹N›</a:t>
            </a:fld>
            <a:endParaRPr lang="it-IT"/>
          </a:p>
        </p:txBody>
      </p:sp>
    </p:spTree>
    <p:extLst>
      <p:ext uri="{BB962C8B-B14F-4D97-AF65-F5344CB8AC3E}">
        <p14:creationId xmlns:p14="http://schemas.microsoft.com/office/powerpoint/2010/main" val="87483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5440764-C077-4767-B5B6-DEDFFF2DFAB8}" type="datetimeFigureOut">
              <a:rPr lang="it-IT" smtClean="0"/>
              <a:pPr/>
              <a:t>13/03/2020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8ED80C-5718-4647-9699-587EC5D3E748}" type="slidenum">
              <a:rPr lang="it-IT" smtClean="0"/>
              <a:pPr/>
              <a:t>‹N›</a:t>
            </a:fld>
            <a:endParaRPr lang="it-IT"/>
          </a:p>
        </p:txBody>
      </p:sp>
    </p:spTree>
    <p:extLst>
      <p:ext uri="{BB962C8B-B14F-4D97-AF65-F5344CB8AC3E}">
        <p14:creationId xmlns:p14="http://schemas.microsoft.com/office/powerpoint/2010/main" val="427289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5440764-C077-4767-B5B6-DEDFFF2DFAB8}" type="datetimeFigureOut">
              <a:rPr lang="it-IT" smtClean="0"/>
              <a:pPr/>
              <a:t>13/03/2020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C8ED80C-5718-4647-9699-587EC5D3E748}" type="slidenum">
              <a:rPr lang="it-IT" smtClean="0"/>
              <a:pPr/>
              <a:t>‹N›</a:t>
            </a:fld>
            <a:endParaRPr lang="it-IT"/>
          </a:p>
        </p:txBody>
      </p:sp>
    </p:spTree>
    <p:extLst>
      <p:ext uri="{BB962C8B-B14F-4D97-AF65-F5344CB8AC3E}">
        <p14:creationId xmlns:p14="http://schemas.microsoft.com/office/powerpoint/2010/main" val="133279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5440764-C077-4767-B5B6-DEDFFF2DFAB8}" type="datetimeFigureOut">
              <a:rPr lang="it-IT" smtClean="0"/>
              <a:pPr/>
              <a:t>13/03/2020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C8ED80C-5718-4647-9699-587EC5D3E748}" type="slidenum">
              <a:rPr lang="it-IT" smtClean="0"/>
              <a:pPr/>
              <a:t>‹N›</a:t>
            </a:fld>
            <a:endParaRPr lang="it-IT"/>
          </a:p>
        </p:txBody>
      </p:sp>
    </p:spTree>
    <p:extLst>
      <p:ext uri="{BB962C8B-B14F-4D97-AF65-F5344CB8AC3E}">
        <p14:creationId xmlns:p14="http://schemas.microsoft.com/office/powerpoint/2010/main" val="305104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5440764-C077-4767-B5B6-DEDFFF2DFAB8}" type="datetimeFigureOut">
              <a:rPr lang="it-IT" smtClean="0"/>
              <a:pPr/>
              <a:t>13/03/2020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C8ED80C-5718-4647-9699-587EC5D3E748}" type="slidenum">
              <a:rPr lang="it-IT" smtClean="0"/>
              <a:pPr/>
              <a:t>‹N›</a:t>
            </a:fld>
            <a:endParaRPr lang="it-IT"/>
          </a:p>
        </p:txBody>
      </p:sp>
    </p:spTree>
    <p:extLst>
      <p:ext uri="{BB962C8B-B14F-4D97-AF65-F5344CB8AC3E}">
        <p14:creationId xmlns:p14="http://schemas.microsoft.com/office/powerpoint/2010/main" val="18773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5440764-C077-4767-B5B6-DEDFFF2DFAB8}" type="datetimeFigureOut">
              <a:rPr lang="it-IT" smtClean="0"/>
              <a:pPr/>
              <a:t>13/03/2020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8ED80C-5718-4647-9699-587EC5D3E748}" type="slidenum">
              <a:rPr lang="it-IT" smtClean="0"/>
              <a:pPr/>
              <a:t>‹N›</a:t>
            </a:fld>
            <a:endParaRPr lang="it-IT"/>
          </a:p>
        </p:txBody>
      </p:sp>
    </p:spTree>
    <p:extLst>
      <p:ext uri="{BB962C8B-B14F-4D97-AF65-F5344CB8AC3E}">
        <p14:creationId xmlns:p14="http://schemas.microsoft.com/office/powerpoint/2010/main" val="124522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5440764-C077-4767-B5B6-DEDFFF2DFAB8}" type="datetimeFigureOut">
              <a:rPr lang="it-IT" smtClean="0"/>
              <a:pPr/>
              <a:t>13/03/2020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8ED80C-5718-4647-9699-587EC5D3E748}" type="slidenum">
              <a:rPr lang="it-IT" smtClean="0"/>
              <a:pPr/>
              <a:t>‹N›</a:t>
            </a:fld>
            <a:endParaRPr lang="it-IT"/>
          </a:p>
        </p:txBody>
      </p:sp>
    </p:spTree>
    <p:extLst>
      <p:ext uri="{BB962C8B-B14F-4D97-AF65-F5344CB8AC3E}">
        <p14:creationId xmlns:p14="http://schemas.microsoft.com/office/powerpoint/2010/main" val="3987356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440764-C077-4767-B5B6-DEDFFF2DFAB8}" type="datetimeFigureOut">
              <a:rPr lang="it-IT" smtClean="0"/>
              <a:pPr/>
              <a:t>13/03/2020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ED80C-5718-4647-9699-587EC5D3E748}" type="slidenum">
              <a:rPr lang="it-IT" smtClean="0"/>
              <a:pPr/>
              <a:t>‹N›</a:t>
            </a:fld>
            <a:endParaRPr lang="it-IT"/>
          </a:p>
        </p:txBody>
      </p:sp>
    </p:spTree>
    <p:extLst>
      <p:ext uri="{BB962C8B-B14F-4D97-AF65-F5344CB8AC3E}">
        <p14:creationId xmlns:p14="http://schemas.microsoft.com/office/powerpoint/2010/main" val="361362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audio" Target="file:///C:\Users\de%20cupis\Desktop\cc10bcb27ebad6fb0940ba7499207df1.mp3"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85000" lnSpcReduction="20000"/>
          </a:bodyPr>
          <a:lstStyle/>
          <a:p>
            <a:pPr marL="0" indent="0">
              <a:buNone/>
            </a:pPr>
            <a:r>
              <a:rPr lang="it-IT" sz="5400" dirty="0" smtClean="0">
                <a:latin typeface="AR CARTER" panose="02000000000000000000" pitchFamily="2" charset="0"/>
              </a:rPr>
              <a:t>LA CLASSE V A DEL PLESSO G.GESMUNDO, PRESENTA IL SUO LAVORO DEDICATO ALLA GIORNATA DELLA MEMORIA.</a:t>
            </a:r>
          </a:p>
          <a:p>
            <a:pPr marL="0" indent="0">
              <a:buNone/>
            </a:pPr>
            <a:r>
              <a:rPr lang="it-IT" sz="5400" dirty="0" smtClean="0">
                <a:latin typeface="AR CARTER" panose="02000000000000000000" pitchFamily="2" charset="0"/>
              </a:rPr>
              <a:t>A.S 2019/2020</a:t>
            </a:r>
          </a:p>
          <a:p>
            <a:pPr marL="0" indent="0">
              <a:buNone/>
            </a:pPr>
            <a:r>
              <a:rPr lang="it-IT" sz="5400" dirty="0" err="1" smtClean="0">
                <a:latin typeface="AR CARTER" panose="02000000000000000000" pitchFamily="2" charset="0"/>
              </a:rPr>
              <a:t>Ins</a:t>
            </a:r>
            <a:r>
              <a:rPr lang="it-IT" sz="5400" dirty="0" smtClean="0">
                <a:latin typeface="AR CARTER" panose="02000000000000000000" pitchFamily="2" charset="0"/>
              </a:rPr>
              <a:t>. Ioppolo Valeria, </a:t>
            </a:r>
            <a:r>
              <a:rPr lang="it-IT" sz="5400" dirty="0" err="1" smtClean="0">
                <a:latin typeface="AR CARTER" panose="02000000000000000000" pitchFamily="2" charset="0"/>
              </a:rPr>
              <a:t>Santirocco</a:t>
            </a:r>
            <a:r>
              <a:rPr lang="it-IT" sz="5400" dirty="0" smtClean="0">
                <a:latin typeface="AR CARTER" panose="02000000000000000000" pitchFamily="2" charset="0"/>
              </a:rPr>
              <a:t> Francesca</a:t>
            </a:r>
            <a:endParaRPr lang="it-IT" sz="5400" dirty="0">
              <a:latin typeface="AR CARTER" panose="02000000000000000000" pitchFamily="2" charset="0"/>
            </a:endParaRPr>
          </a:p>
        </p:txBody>
      </p:sp>
      <p:pic>
        <p:nvPicPr>
          <p:cNvPr id="2" name="10convert.com_La-vita-e-bella_iHFpjWX-ZAg">
            <a:hlinkClick r:id="" action="ppaction://media"/>
          </p:cNvPr>
          <p:cNvPicPr>
            <a:picLocks noChangeAspect="1"/>
          </p:cNvPicPr>
          <p:nvPr>
            <a:audioFile r:link="rId1"/>
            <p:extLst>
              <p:ext uri="{DAA4B4D4-6D71-4841-9C94-3DE7FCFB9230}">
                <p14:media xmlns:p14="http://schemas.microsoft.com/office/powerpoint/2010/main" r:embed="rId2">
                  <p14:trim st="51231"/>
                </p14:media>
              </p:ext>
            </p:extLst>
          </p:nvPr>
        </p:nvPicPr>
        <p:blipFill>
          <a:blip r:embed="rId4"/>
          <a:stretch>
            <a:fillRect/>
          </a:stretch>
        </p:blipFill>
        <p:spPr>
          <a:xfrm>
            <a:off x="8077200" y="5949280"/>
            <a:ext cx="609600" cy="609600"/>
          </a:xfrm>
          <a:prstGeom prst="rect">
            <a:avLst/>
          </a:prstGeom>
        </p:spPr>
      </p:pic>
    </p:spTree>
    <p:extLst>
      <p:ext uri="{BB962C8B-B14F-4D97-AF65-F5344CB8AC3E}">
        <p14:creationId xmlns:p14="http://schemas.microsoft.com/office/powerpoint/2010/main" val="2141005416"/>
      </p:ext>
    </p:extLst>
  </p:cSld>
  <p:clrMapOvr>
    <a:masterClrMapping/>
  </p:clrMapOvr>
  <mc:AlternateContent xmlns:mc="http://schemas.openxmlformats.org/markup-compatibility/2006" xmlns:p14="http://schemas.microsoft.com/office/powerpoint/2010/main">
    <mc:Choice Requires="p14">
      <p:transition spd="slow" p14:dur="2000" advTm="7411"/>
    </mc:Choice>
    <mc:Fallback xmlns="">
      <p:transition spd="slow" advTm="7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4139952" cy="1340768"/>
          </a:xfrm>
        </p:spPr>
        <p:txBody>
          <a:bodyPr/>
          <a:lstStyle/>
          <a:p>
            <a:r>
              <a:rPr lang="it-IT" dirty="0" smtClean="0">
                <a:solidFill>
                  <a:schemeClr val="bg1">
                    <a:lumMod val="65000"/>
                  </a:schemeClr>
                </a:solidFill>
              </a:rPr>
              <a:t>IL CODING</a:t>
            </a:r>
            <a:endParaRPr lang="it-IT" dirty="0">
              <a:solidFill>
                <a:schemeClr val="bg1">
                  <a:lumMod val="65000"/>
                </a:schemeClr>
              </a:solidFill>
            </a:endParaRPr>
          </a:p>
        </p:txBody>
      </p:sp>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l="18485" t="6666" r="22272" b="16970"/>
          <a:stretch/>
        </p:blipFill>
        <p:spPr>
          <a:xfrm>
            <a:off x="2267744" y="1124744"/>
            <a:ext cx="4390643" cy="4248472"/>
          </a:xfrm>
          <a:prstGeom prst="rect">
            <a:avLst/>
          </a:prstGeom>
        </p:spPr>
      </p:pic>
      <p:sp>
        <p:nvSpPr>
          <p:cNvPr id="4" name="Terminatore 3"/>
          <p:cNvSpPr/>
          <p:nvPr/>
        </p:nvSpPr>
        <p:spPr>
          <a:xfrm>
            <a:off x="1187624" y="5517232"/>
            <a:ext cx="6984776" cy="1080120"/>
          </a:xfrm>
          <a:prstGeom prst="flowChartTerminator">
            <a:avLst/>
          </a:prstGeom>
          <a:solidFill>
            <a:srgbClr val="FFC0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tx1">
                    <a:lumMod val="95000"/>
                    <a:lumOff val="5000"/>
                  </a:schemeClr>
                </a:solidFill>
                <a:latin typeface="AR JULIAN" panose="02000000000000000000" pitchFamily="2" charset="0"/>
              </a:rPr>
              <a:t>«NONOSTANTE TUTTO, CONTINUO  A CREDERE</a:t>
            </a:r>
          </a:p>
          <a:p>
            <a:pPr algn="ctr"/>
            <a:r>
              <a:rPr lang="it-IT" sz="2000" smtClean="0">
                <a:solidFill>
                  <a:schemeClr val="tx1">
                    <a:lumMod val="95000"/>
                    <a:lumOff val="5000"/>
                  </a:schemeClr>
                </a:solidFill>
                <a:latin typeface="AR JULIAN" panose="02000000000000000000" pitchFamily="2" charset="0"/>
              </a:rPr>
              <a:t>NELL’INTIMA </a:t>
            </a:r>
            <a:r>
              <a:rPr lang="it-IT" sz="2000" dirty="0" smtClean="0">
                <a:solidFill>
                  <a:schemeClr val="tx1">
                    <a:lumMod val="95000"/>
                    <a:lumOff val="5000"/>
                  </a:schemeClr>
                </a:solidFill>
                <a:latin typeface="AR JULIAN" panose="02000000000000000000" pitchFamily="2" charset="0"/>
              </a:rPr>
              <a:t>BONTA’ DELL’UOMO»</a:t>
            </a:r>
          </a:p>
          <a:p>
            <a:pPr algn="ctr"/>
            <a:r>
              <a:rPr lang="it-IT" sz="2000" dirty="0" smtClean="0">
                <a:solidFill>
                  <a:schemeClr val="tx1">
                    <a:lumMod val="95000"/>
                    <a:lumOff val="5000"/>
                  </a:schemeClr>
                </a:solidFill>
                <a:latin typeface="AR JULIAN" panose="02000000000000000000" pitchFamily="2" charset="0"/>
              </a:rPr>
              <a:t>Anne Frank</a:t>
            </a:r>
            <a:endParaRPr lang="it-IT" sz="2000" dirty="0">
              <a:solidFill>
                <a:schemeClr val="tx1">
                  <a:lumMod val="95000"/>
                  <a:lumOff val="5000"/>
                </a:schemeClr>
              </a:solidFill>
              <a:latin typeface="AR JULIAN" panose="02000000000000000000" pitchFamily="2" charset="0"/>
            </a:endParaRPr>
          </a:p>
        </p:txBody>
      </p:sp>
    </p:spTree>
    <p:extLst>
      <p:ext uri="{BB962C8B-B14F-4D97-AF65-F5344CB8AC3E}">
        <p14:creationId xmlns:p14="http://schemas.microsoft.com/office/powerpoint/2010/main" val="2958524730"/>
      </p:ext>
    </p:extLst>
  </p:cSld>
  <p:clrMapOvr>
    <a:masterClrMapping/>
  </p:clrMapOvr>
  <p:transition advTm="11438">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660366"/>
            <a:ext cx="3268557" cy="5190821"/>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9772" y="660366"/>
            <a:ext cx="3576698" cy="5101998"/>
          </a:xfrm>
          <a:prstGeom prst="rect">
            <a:avLst/>
          </a:prstGeom>
        </p:spPr>
      </p:pic>
    </p:spTree>
    <p:extLst>
      <p:ext uri="{BB962C8B-B14F-4D97-AF65-F5344CB8AC3E}">
        <p14:creationId xmlns:p14="http://schemas.microsoft.com/office/powerpoint/2010/main" val="3677625587"/>
      </p:ext>
    </p:extLst>
  </p:cSld>
  <p:clrMapOvr>
    <a:masterClrMapping/>
  </p:clrMapOvr>
  <p:transition advTm="11000">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60648"/>
            <a:ext cx="5400600" cy="1143000"/>
          </a:xfrm>
        </p:spPr>
        <p:txBody>
          <a:bodyPr>
            <a:normAutofit/>
          </a:bodyPr>
          <a:lstStyle/>
          <a:p>
            <a:pPr algn="l"/>
            <a:r>
              <a:rPr lang="it-IT" sz="5400" dirty="0" smtClean="0">
                <a:solidFill>
                  <a:schemeClr val="bg1">
                    <a:lumMod val="65000"/>
                  </a:schemeClr>
                </a:solidFill>
              </a:rPr>
              <a:t>CENNI STORICI</a:t>
            </a:r>
            <a:endParaRPr lang="it-IT" sz="5400" dirty="0">
              <a:solidFill>
                <a:schemeClr val="bg1">
                  <a:lumMod val="65000"/>
                </a:schemeClr>
              </a:solidFill>
            </a:endParaRP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22823" t="644" r="-670" b="-644"/>
          <a:stretch/>
        </p:blipFill>
        <p:spPr>
          <a:xfrm>
            <a:off x="2796107" y="1349718"/>
            <a:ext cx="2761943" cy="3951490"/>
          </a:xfrm>
          <a:prstGeom prst="rect">
            <a:avLst/>
          </a:prstGeom>
        </p:spPr>
      </p:pic>
      <p:sp>
        <p:nvSpPr>
          <p:cNvPr id="5" name="Stella a 6 punte 4"/>
          <p:cNvSpPr/>
          <p:nvPr/>
        </p:nvSpPr>
        <p:spPr>
          <a:xfrm>
            <a:off x="142844" y="1571612"/>
            <a:ext cx="2428892" cy="3143272"/>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 </a:t>
            </a:r>
            <a:r>
              <a:rPr lang="it-IT" dirty="0" smtClean="0">
                <a:solidFill>
                  <a:srgbClr val="C00000"/>
                </a:solidFill>
              </a:rPr>
              <a:t>SHOAH  </a:t>
            </a:r>
            <a:r>
              <a:rPr lang="it-IT" dirty="0" smtClean="0">
                <a:solidFill>
                  <a:schemeClr val="tx1"/>
                </a:solidFill>
              </a:rPr>
              <a:t>è un termine ebraico che significa: annientamento, stermino</a:t>
            </a:r>
            <a:endParaRPr lang="it-IT" dirty="0">
              <a:solidFill>
                <a:schemeClr val="tx1"/>
              </a:solidFill>
            </a:endParaRPr>
          </a:p>
        </p:txBody>
      </p:sp>
      <p:sp>
        <p:nvSpPr>
          <p:cNvPr id="6" name="Stella a 6 punte 5"/>
          <p:cNvSpPr/>
          <p:nvPr/>
        </p:nvSpPr>
        <p:spPr>
          <a:xfrm>
            <a:off x="5558050" y="0"/>
            <a:ext cx="3585950" cy="5022093"/>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 IL </a:t>
            </a:r>
            <a:r>
              <a:rPr lang="it-IT" dirty="0" smtClean="0">
                <a:solidFill>
                  <a:schemeClr val="accent2"/>
                </a:solidFill>
              </a:rPr>
              <a:t>27 GENNAIO </a:t>
            </a:r>
            <a:r>
              <a:rPr lang="it-IT" dirty="0" smtClean="0">
                <a:solidFill>
                  <a:schemeClr val="tx1"/>
                </a:solidFill>
              </a:rPr>
              <a:t>è stata scelta come data , perché quel giorno del 1945 vennero aperti i cancelli del lager di Auschwitz ,rivelando al mondo i crimini compiuti dai nazisti contro il popolo ebraico. </a:t>
            </a:r>
            <a:endParaRPr lang="it-IT" dirty="0">
              <a:solidFill>
                <a:schemeClr val="tx1"/>
              </a:solidFill>
            </a:endParaRPr>
          </a:p>
        </p:txBody>
      </p:sp>
      <p:sp>
        <p:nvSpPr>
          <p:cNvPr id="3" name="Rettangolo 2"/>
          <p:cNvSpPr/>
          <p:nvPr/>
        </p:nvSpPr>
        <p:spPr>
          <a:xfrm>
            <a:off x="535236" y="5323532"/>
            <a:ext cx="8247290" cy="12961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15000 ragazzi ebrei vissero tra il 1941 e 1945 nel campo di </a:t>
            </a:r>
            <a:r>
              <a:rPr lang="it-IT" dirty="0">
                <a:solidFill>
                  <a:srgbClr val="FF0000"/>
                </a:solidFill>
              </a:rPr>
              <a:t>T</a:t>
            </a:r>
            <a:r>
              <a:rPr lang="it-IT" dirty="0" smtClean="0">
                <a:solidFill>
                  <a:srgbClr val="FF0000"/>
                </a:solidFill>
              </a:rPr>
              <a:t>erezin</a:t>
            </a:r>
            <a:r>
              <a:rPr lang="it-IT" dirty="0" smtClean="0">
                <a:solidFill>
                  <a:schemeClr val="tx1"/>
                </a:solidFill>
              </a:rPr>
              <a:t> che doveva servire alla propaganda nazista. Per questo lì vennero portati intellettuali, artisti, musicisti, che spesso venivano usati per mostrare la falsa benevolenza di Hitler verso gli ebrei. Oggi abbiamo più di 4000 disegni fatti da questi bambini grazie ad alcuni adulti che hanno fatto in modo di conservarli clandestinamente</a:t>
            </a:r>
            <a:r>
              <a:rPr lang="it-IT" dirty="0" smtClean="0"/>
              <a:t>.</a:t>
            </a:r>
            <a:endParaRPr lang="it-IT" dirty="0"/>
          </a:p>
        </p:txBody>
      </p:sp>
      <p:sp>
        <p:nvSpPr>
          <p:cNvPr id="7" name="Rettangolo 6"/>
          <p:cNvSpPr/>
          <p:nvPr/>
        </p:nvSpPr>
        <p:spPr>
          <a:xfrm>
            <a:off x="-7584" y="1302822"/>
            <a:ext cx="878767" cy="369332"/>
          </a:xfrm>
          <a:prstGeom prst="rect">
            <a:avLst/>
          </a:prstGeom>
        </p:spPr>
        <p:txBody>
          <a:bodyPr wrap="none">
            <a:spAutoFit/>
          </a:bodyPr>
          <a:lstStyle/>
          <a:p>
            <a:r>
              <a:rPr lang="it-IT" dirty="0">
                <a:solidFill>
                  <a:prstClr val="white"/>
                </a:solidFill>
              </a:rPr>
              <a:t>27 GEN</a:t>
            </a:r>
            <a:endParaRPr lang="it-IT" dirty="0"/>
          </a:p>
        </p:txBody>
      </p:sp>
    </p:spTree>
    <p:extLst>
      <p:ext uri="{BB962C8B-B14F-4D97-AF65-F5344CB8AC3E}">
        <p14:creationId xmlns:p14="http://schemas.microsoft.com/office/powerpoint/2010/main" val="2046497643"/>
      </p:ext>
    </p:extLst>
  </p:cSld>
  <p:clrMapOvr>
    <a:masterClrMapping/>
  </p:clrMapOvr>
  <p:transition advTm="19297">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001056" cy="2000288"/>
          </a:xfrm>
        </p:spPr>
        <p:txBody>
          <a:bodyPr>
            <a:normAutofit fontScale="90000"/>
          </a:bodyPr>
          <a:lstStyle/>
          <a:p>
            <a:r>
              <a:rPr lang="it-IT" dirty="0" smtClean="0"/>
              <a:t/>
            </a:r>
            <a:br>
              <a:rPr lang="it-IT" dirty="0" smtClean="0"/>
            </a:br>
            <a:r>
              <a:rPr lang="it-IT" dirty="0" smtClean="0"/>
              <a:t/>
            </a:r>
            <a:br>
              <a:rPr lang="it-IT" dirty="0" smtClean="0"/>
            </a:br>
            <a:r>
              <a:rPr lang="it-IT" dirty="0" smtClean="0"/>
              <a:t/>
            </a:r>
            <a:br>
              <a:rPr lang="it-IT" dirty="0" smtClean="0"/>
            </a:br>
            <a:r>
              <a:rPr lang="it-IT" dirty="0" smtClean="0"/>
              <a:t>….”PENSATE CON LA VOSTRA TESTA , NON CON QUELLA DI  CHI GRIDA PIU’ FORTE..”LILIANA SEGRE</a:t>
            </a:r>
            <a:br>
              <a:rPr lang="it-IT" dirty="0" smtClean="0"/>
            </a:br>
            <a:r>
              <a:rPr lang="it-IT" dirty="0" smtClean="0"/>
              <a:t/>
            </a:r>
            <a:br>
              <a:rPr lang="it-IT" dirty="0" smtClean="0"/>
            </a:br>
            <a:r>
              <a:rPr lang="it-IT" dirty="0" smtClean="0"/>
              <a:t/>
            </a:r>
            <a:br>
              <a:rPr lang="it-IT" dirty="0" smtClean="0"/>
            </a:br>
            <a:r>
              <a:rPr lang="it-IT" dirty="0" smtClean="0"/>
              <a:t/>
            </a:r>
            <a:br>
              <a:rPr lang="it-IT" dirty="0" smtClean="0"/>
            </a:br>
            <a:endParaRPr lang="it-IT" dirty="0"/>
          </a:p>
        </p:txBody>
      </p:sp>
      <p:pic>
        <p:nvPicPr>
          <p:cNvPr id="3" name="Immagine 2" descr="IMG_8085.JPG"/>
          <p:cNvPicPr>
            <a:picLocks noChangeAspect="1"/>
          </p:cNvPicPr>
          <p:nvPr/>
        </p:nvPicPr>
        <p:blipFill>
          <a:blip r:embed="rId2" cstate="print"/>
          <a:stretch>
            <a:fillRect/>
          </a:stretch>
        </p:blipFill>
        <p:spPr>
          <a:xfrm rot="5400000">
            <a:off x="5132488" y="3519883"/>
            <a:ext cx="2428860" cy="1821645"/>
          </a:xfrm>
          <a:prstGeom prst="rect">
            <a:avLst/>
          </a:prstGeom>
        </p:spPr>
      </p:pic>
      <p:pic>
        <p:nvPicPr>
          <p:cNvPr id="4" name="Immagine 3" descr="IMG_8084.JPG"/>
          <p:cNvPicPr>
            <a:picLocks noChangeAspect="1"/>
          </p:cNvPicPr>
          <p:nvPr/>
        </p:nvPicPr>
        <p:blipFill>
          <a:blip r:embed="rId3" cstate="print"/>
          <a:stretch>
            <a:fillRect/>
          </a:stretch>
        </p:blipFill>
        <p:spPr>
          <a:xfrm rot="5400000">
            <a:off x="7238006" y="3787763"/>
            <a:ext cx="1714511" cy="1285884"/>
          </a:xfrm>
          <a:prstGeom prst="rect">
            <a:avLst/>
          </a:prstGeom>
        </p:spPr>
      </p:pic>
      <p:pic>
        <p:nvPicPr>
          <p:cNvPr id="5" name="Immagine 4" descr="IMG_8083.JPG"/>
          <p:cNvPicPr>
            <a:picLocks noChangeAspect="1"/>
          </p:cNvPicPr>
          <p:nvPr/>
        </p:nvPicPr>
        <p:blipFill>
          <a:blip r:embed="rId4" cstate="print"/>
          <a:stretch>
            <a:fillRect/>
          </a:stretch>
        </p:blipFill>
        <p:spPr>
          <a:xfrm rot="5400000">
            <a:off x="-151834" y="3045032"/>
            <a:ext cx="3500430" cy="2625323"/>
          </a:xfrm>
          <a:prstGeom prst="rect">
            <a:avLst/>
          </a:prstGeom>
        </p:spPr>
      </p:pic>
      <p:pic>
        <p:nvPicPr>
          <p:cNvPr id="6" name="Immagine 5" descr="IMG_8082.JPG"/>
          <p:cNvPicPr>
            <a:picLocks noChangeAspect="1"/>
          </p:cNvPicPr>
          <p:nvPr/>
        </p:nvPicPr>
        <p:blipFill>
          <a:blip r:embed="rId5" cstate="print"/>
          <a:stretch>
            <a:fillRect/>
          </a:stretch>
        </p:blipFill>
        <p:spPr>
          <a:xfrm rot="5400000">
            <a:off x="2708598" y="3377006"/>
            <a:ext cx="2809865" cy="2107398"/>
          </a:xfrm>
          <a:prstGeom prst="rect">
            <a:avLst/>
          </a:prstGeom>
        </p:spPr>
      </p:pic>
    </p:spTree>
  </p:cSld>
  <p:clrMapOvr>
    <a:masterClrMapping/>
  </p:clrMapOvr>
  <p:transition advTm="10610">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 CLASSE  V A </a:t>
            </a:r>
            <a:br>
              <a:rPr lang="it-IT" dirty="0" smtClean="0"/>
            </a:br>
            <a:r>
              <a:rPr lang="it-IT" dirty="0" smtClean="0"/>
              <a:t>A.S.2019-2020</a:t>
            </a:r>
            <a:endParaRPr lang="it-IT" dirty="0"/>
          </a:p>
        </p:txBody>
      </p:sp>
      <p:pic>
        <p:nvPicPr>
          <p:cNvPr id="3" name="Immagine 2" descr="IMG_8059-FullSizeRender.jpg"/>
          <p:cNvPicPr>
            <a:picLocks noChangeAspect="1"/>
          </p:cNvPicPr>
          <p:nvPr/>
        </p:nvPicPr>
        <p:blipFill>
          <a:blip r:embed="rId2"/>
          <a:srcRect l="7999" t="10416" r="1777" b="7291"/>
          <a:stretch>
            <a:fillRect/>
          </a:stretch>
        </p:blipFill>
        <p:spPr>
          <a:xfrm>
            <a:off x="3143240" y="2214553"/>
            <a:ext cx="2699271" cy="3676593"/>
          </a:xfrm>
          <a:prstGeom prst="rect">
            <a:avLst/>
          </a:prstGeom>
        </p:spPr>
      </p:pic>
    </p:spTree>
  </p:cSld>
  <p:clrMapOvr>
    <a:masterClrMapping/>
  </p:clrMapOvr>
  <p:transition advTm="3640">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8100.JPG"/>
          <p:cNvPicPr>
            <a:picLocks noChangeAspect="1"/>
          </p:cNvPicPr>
          <p:nvPr/>
        </p:nvPicPr>
        <p:blipFill>
          <a:blip r:embed="rId2" cstate="print"/>
          <a:srcRect t="14111" r="7031" b="24365"/>
          <a:stretch>
            <a:fillRect/>
          </a:stretch>
        </p:blipFill>
        <p:spPr>
          <a:xfrm>
            <a:off x="428596" y="2714620"/>
            <a:ext cx="8423728" cy="1698910"/>
          </a:xfrm>
          <a:prstGeom prst="rect">
            <a:avLst/>
          </a:prstGeom>
        </p:spPr>
      </p:pic>
      <p:pic>
        <p:nvPicPr>
          <p:cNvPr id="4" name="Immagine 3" descr="IMG_7934.JPG"/>
          <p:cNvPicPr>
            <a:picLocks noChangeAspect="1"/>
          </p:cNvPicPr>
          <p:nvPr/>
        </p:nvPicPr>
        <p:blipFill>
          <a:blip r:embed="rId3" cstate="print"/>
          <a:srcRect l="60156" t="11458" r="22656" b="65625"/>
          <a:stretch>
            <a:fillRect/>
          </a:stretch>
        </p:blipFill>
        <p:spPr>
          <a:xfrm>
            <a:off x="7286644" y="357166"/>
            <a:ext cx="1571636" cy="1571636"/>
          </a:xfrm>
          <a:prstGeom prst="rect">
            <a:avLst/>
          </a:prstGeom>
        </p:spPr>
      </p:pic>
      <p:pic>
        <p:nvPicPr>
          <p:cNvPr id="5" name="Immagine 4" descr="IMG_7934.JPG"/>
          <p:cNvPicPr>
            <a:picLocks noChangeAspect="1"/>
          </p:cNvPicPr>
          <p:nvPr/>
        </p:nvPicPr>
        <p:blipFill>
          <a:blip r:embed="rId3" cstate="print"/>
          <a:srcRect l="60156" t="11458" r="22656" b="65625"/>
          <a:stretch>
            <a:fillRect/>
          </a:stretch>
        </p:blipFill>
        <p:spPr>
          <a:xfrm>
            <a:off x="7143768" y="5000636"/>
            <a:ext cx="1571636" cy="1571636"/>
          </a:xfrm>
          <a:prstGeom prst="rect">
            <a:avLst/>
          </a:prstGeom>
        </p:spPr>
      </p:pic>
      <p:pic>
        <p:nvPicPr>
          <p:cNvPr id="6" name="Immagine 5" descr="IMG_7934.JPG"/>
          <p:cNvPicPr>
            <a:picLocks noChangeAspect="1"/>
          </p:cNvPicPr>
          <p:nvPr/>
        </p:nvPicPr>
        <p:blipFill>
          <a:blip r:embed="rId3" cstate="print"/>
          <a:srcRect l="60156" t="11458" r="22656" b="65625"/>
          <a:stretch>
            <a:fillRect/>
          </a:stretch>
        </p:blipFill>
        <p:spPr>
          <a:xfrm>
            <a:off x="285720" y="285728"/>
            <a:ext cx="1571636" cy="1571636"/>
          </a:xfrm>
          <a:prstGeom prst="rect">
            <a:avLst/>
          </a:prstGeom>
        </p:spPr>
      </p:pic>
      <p:pic>
        <p:nvPicPr>
          <p:cNvPr id="7" name="Immagine 6" descr="IMG_7934.JPG"/>
          <p:cNvPicPr>
            <a:picLocks noChangeAspect="1"/>
          </p:cNvPicPr>
          <p:nvPr/>
        </p:nvPicPr>
        <p:blipFill>
          <a:blip r:embed="rId3" cstate="print"/>
          <a:srcRect l="60156" t="11458" r="22656" b="65625"/>
          <a:stretch>
            <a:fillRect/>
          </a:stretch>
        </p:blipFill>
        <p:spPr>
          <a:xfrm>
            <a:off x="285720" y="5072074"/>
            <a:ext cx="1571636" cy="1571636"/>
          </a:xfrm>
          <a:prstGeom prst="rect">
            <a:avLst/>
          </a:prstGeom>
        </p:spPr>
      </p:pic>
      <p:pic>
        <p:nvPicPr>
          <p:cNvPr id="8" name="Immagine 7" descr="IMG_7934.JPG"/>
          <p:cNvPicPr>
            <a:picLocks noChangeAspect="1"/>
          </p:cNvPicPr>
          <p:nvPr/>
        </p:nvPicPr>
        <p:blipFill>
          <a:blip r:embed="rId3" cstate="print"/>
          <a:srcRect l="60156" t="11458" r="22656" b="65625"/>
          <a:stretch>
            <a:fillRect/>
          </a:stretch>
        </p:blipFill>
        <p:spPr>
          <a:xfrm>
            <a:off x="3643306" y="285728"/>
            <a:ext cx="1571636" cy="1571636"/>
          </a:xfrm>
          <a:prstGeom prst="rect">
            <a:avLst/>
          </a:prstGeom>
        </p:spPr>
      </p:pic>
      <p:pic>
        <p:nvPicPr>
          <p:cNvPr id="9" name="Immagine 8" descr="IMG_7934.JPG"/>
          <p:cNvPicPr>
            <a:picLocks noChangeAspect="1"/>
          </p:cNvPicPr>
          <p:nvPr/>
        </p:nvPicPr>
        <p:blipFill>
          <a:blip r:embed="rId3" cstate="print"/>
          <a:srcRect l="60156" t="11458" r="22656" b="65625"/>
          <a:stretch>
            <a:fillRect/>
          </a:stretch>
        </p:blipFill>
        <p:spPr>
          <a:xfrm>
            <a:off x="3643306" y="5072074"/>
            <a:ext cx="1571636" cy="1571636"/>
          </a:xfrm>
          <a:prstGeom prst="rect">
            <a:avLst/>
          </a:prstGeom>
        </p:spPr>
      </p:pic>
    </p:spTree>
  </p:cSld>
  <p:clrMapOvr>
    <a:masterClrMapping/>
  </p:clrMapOvr>
  <p:transition advTm="13172">
    <p:newsfla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7922.JPG"/>
          <p:cNvPicPr>
            <a:picLocks noChangeAspect="1"/>
          </p:cNvPicPr>
          <p:nvPr/>
        </p:nvPicPr>
        <p:blipFill>
          <a:blip r:embed="rId2"/>
          <a:srcRect l="25695" t="42863" r="65625" b="45563"/>
          <a:stretch>
            <a:fillRect/>
          </a:stretch>
        </p:blipFill>
        <p:spPr>
          <a:xfrm>
            <a:off x="1000100" y="334024"/>
            <a:ext cx="6603550" cy="5952496"/>
          </a:xfrm>
          <a:prstGeom prst="rect">
            <a:avLst/>
          </a:prstGeom>
        </p:spPr>
      </p:pic>
      <p:sp>
        <p:nvSpPr>
          <p:cNvPr id="4" name="CasellaDiTesto 3"/>
          <p:cNvSpPr txBox="1"/>
          <p:nvPr/>
        </p:nvSpPr>
        <p:spPr>
          <a:xfrm>
            <a:off x="3714744" y="2185210"/>
            <a:ext cx="1285884" cy="1754326"/>
          </a:xfrm>
          <a:prstGeom prst="rect">
            <a:avLst/>
          </a:prstGeom>
          <a:noFill/>
        </p:spPr>
        <p:txBody>
          <a:bodyPr wrap="square" rtlCol="0">
            <a:spAutoFit/>
          </a:bodyPr>
          <a:lstStyle/>
          <a:p>
            <a:r>
              <a:rPr lang="it-IT" dirty="0" smtClean="0"/>
              <a:t>“GUARDA  IL CIELO E </a:t>
            </a:r>
          </a:p>
          <a:p>
            <a:r>
              <a:rPr lang="it-IT" dirty="0" smtClean="0"/>
              <a:t>NON ODIARE MAI NESSUNO”</a:t>
            </a:r>
            <a:endParaRPr lang="it-IT" dirty="0"/>
          </a:p>
        </p:txBody>
      </p:sp>
    </p:spTree>
  </p:cSld>
  <p:clrMapOvr>
    <a:masterClrMapping/>
  </p:clrMapOvr>
  <p:transition advTm="21235">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 cupis\Desktop\ANNE FRANK.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476672"/>
            <a:ext cx="6264696" cy="6497340"/>
          </a:xfrm>
          <a:prstGeom prst="rect">
            <a:avLst/>
          </a:prstGeom>
          <a:noFill/>
          <a:extLst>
            <a:ext uri="{909E8E84-426E-40DD-AFC4-6F175D3DCCD1}">
              <a14:hiddenFill xmlns:a14="http://schemas.microsoft.com/office/drawing/2010/main">
                <a:solidFill>
                  <a:srgbClr val="FFFFFF"/>
                </a:solidFill>
              </a14:hiddenFill>
            </a:ext>
          </a:extLst>
        </p:spPr>
      </p:pic>
      <p:pic>
        <p:nvPicPr>
          <p:cNvPr id="3" name="cc10bcb27ebad6fb0940ba7499207df1.mp3">
            <a:hlinkClick r:id="" action="ppaction://media"/>
          </p:cNvPr>
          <p:cNvPicPr>
            <a:picLocks noRot="1" noChangeAspect="1"/>
          </p:cNvPicPr>
          <p:nvPr>
            <a:audioFile r:link="rId1"/>
          </p:nvPr>
        </p:nvPicPr>
        <p:blipFill>
          <a:blip r:embed="rId4"/>
          <a:stretch>
            <a:fillRect/>
          </a:stretch>
        </p:blipFill>
        <p:spPr>
          <a:xfrm>
            <a:off x="8072462" y="5429264"/>
            <a:ext cx="285752" cy="285752"/>
          </a:xfrm>
          <a:prstGeom prst="rect">
            <a:avLst/>
          </a:prstGeom>
        </p:spPr>
      </p:pic>
    </p:spTree>
    <p:extLst>
      <p:ext uri="{BB962C8B-B14F-4D97-AF65-F5344CB8AC3E}">
        <p14:creationId xmlns:p14="http://schemas.microsoft.com/office/powerpoint/2010/main" val="2736693362"/>
      </p:ext>
    </p:extLst>
  </p:cSld>
  <p:clrMapOvr>
    <a:masterClrMapping/>
  </p:clrMapOvr>
  <p:transition advTm="94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4800" dirty="0" smtClean="0">
                <a:solidFill>
                  <a:schemeClr val="tx1">
                    <a:lumMod val="65000"/>
                    <a:lumOff val="35000"/>
                  </a:schemeClr>
                </a:solidFill>
              </a:rPr>
              <a:t>Il ricordo ci renderà persone migliori!</a:t>
            </a:r>
            <a:endParaRPr lang="it-IT" sz="4800" dirty="0">
              <a:solidFill>
                <a:schemeClr val="tx1">
                  <a:lumMod val="65000"/>
                  <a:lumOff val="35000"/>
                </a:schemeClr>
              </a:solidFill>
            </a:endParaRPr>
          </a:p>
        </p:txBody>
      </p:sp>
      <p:pic>
        <p:nvPicPr>
          <p:cNvPr id="5" name="Segnaposto contenuto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58" t="7332" r="16115" b="1964"/>
          <a:stretch/>
        </p:blipFill>
        <p:spPr>
          <a:xfrm>
            <a:off x="2036618" y="2276872"/>
            <a:ext cx="5070764" cy="3948547"/>
          </a:xfrm>
        </p:spPr>
      </p:pic>
      <p:sp>
        <p:nvSpPr>
          <p:cNvPr id="4" name="Rettangolo 3"/>
          <p:cNvSpPr/>
          <p:nvPr/>
        </p:nvSpPr>
        <p:spPr>
          <a:xfrm>
            <a:off x="683568" y="82414"/>
            <a:ext cx="7776864" cy="1440161"/>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5400" b="1" dirty="0" smtClean="0">
                <a:ln w="10541" cmpd="sng">
                  <a:solidFill>
                    <a:srgbClr val="7D7D7D">
                      <a:tint val="100000"/>
                      <a:shade val="100000"/>
                      <a:satMod val="110000"/>
                    </a:srgbClr>
                  </a:solidFill>
                  <a:prstDash val="solid"/>
                </a:ln>
                <a:solidFill>
                  <a:schemeClr val="tx1">
                    <a:lumMod val="95000"/>
                    <a:lumOff val="5000"/>
                  </a:schemeClr>
                </a:solidFill>
              </a:rPr>
              <a:t>«IL RICORDO CI RENDERÀ PERSONE MIGLIORI!»</a:t>
            </a:r>
            <a:endParaRPr lang="it-IT" sz="4800" b="1" dirty="0">
              <a:ln w="10541" cmpd="sng">
                <a:solidFill>
                  <a:srgbClr val="7D7D7D">
                    <a:tint val="100000"/>
                    <a:shade val="100000"/>
                    <a:satMod val="110000"/>
                  </a:srgbClr>
                </a:solidFill>
                <a:prstDash val="solid"/>
              </a:ln>
              <a:solidFill>
                <a:schemeClr val="tx1">
                  <a:lumMod val="95000"/>
                  <a:lumOff val="5000"/>
                </a:schemeClr>
              </a:solidFill>
            </a:endParaRPr>
          </a:p>
        </p:txBody>
      </p:sp>
    </p:spTree>
    <p:extLst>
      <p:ext uri="{BB962C8B-B14F-4D97-AF65-F5344CB8AC3E}">
        <p14:creationId xmlns:p14="http://schemas.microsoft.com/office/powerpoint/2010/main" val="3619566829"/>
      </p:ext>
    </p:extLst>
  </p:cSld>
  <p:clrMapOvr>
    <a:masterClrMapping/>
  </p:clrMapOvr>
  <p:transition advTm="6672">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955" y="548680"/>
            <a:ext cx="8507288" cy="274042"/>
          </a:xfrm>
        </p:spPr>
        <p:txBody>
          <a:bodyPr>
            <a:noAutofit/>
          </a:bodyPr>
          <a:lstStyle/>
          <a:p>
            <a:pPr algn="l"/>
            <a:r>
              <a:rPr lang="it-IT" dirty="0" smtClean="0">
                <a:solidFill>
                  <a:schemeClr val="bg1">
                    <a:lumMod val="65000"/>
                  </a:schemeClr>
                </a:solidFill>
              </a:rPr>
              <a:t>LE </a:t>
            </a:r>
            <a:r>
              <a:rPr lang="it-IT" smtClean="0">
                <a:solidFill>
                  <a:schemeClr val="bg1">
                    <a:lumMod val="65000"/>
                  </a:schemeClr>
                </a:solidFill>
              </a:rPr>
              <a:t>NOSTRE POESIE</a:t>
            </a:r>
            <a:endParaRPr lang="it-IT" dirty="0">
              <a:solidFill>
                <a:schemeClr val="bg1">
                  <a:lumMod val="65000"/>
                </a:schemeClr>
              </a:solidFill>
            </a:endParaRPr>
          </a:p>
        </p:txBody>
      </p:sp>
      <p:pic>
        <p:nvPicPr>
          <p:cNvPr id="4" name="Segnaposto contenut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898" t="11155" r="11134" b="4423"/>
          <a:stretch/>
        </p:blipFill>
        <p:spPr>
          <a:xfrm rot="5400000">
            <a:off x="2843807" y="1340769"/>
            <a:ext cx="3168353" cy="3312367"/>
          </a:xfrm>
        </p:spPr>
      </p:pic>
      <p:sp>
        <p:nvSpPr>
          <p:cNvPr id="5" name="Stella a 6 punte 4"/>
          <p:cNvSpPr/>
          <p:nvPr/>
        </p:nvSpPr>
        <p:spPr>
          <a:xfrm>
            <a:off x="6372200" y="620688"/>
            <a:ext cx="2160240" cy="2520280"/>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C000"/>
                </a:solidFill>
              </a:rPr>
              <a:t>PN</a:t>
            </a:r>
            <a:r>
              <a:rPr lang="it-IT" dirty="0" smtClean="0">
                <a:solidFill>
                  <a:schemeClr val="tx1"/>
                </a:solidFill>
              </a:rPr>
              <a:t>NON CI SONO RAZZE, NON CI SONO COLORI…</a:t>
            </a:r>
            <a:endParaRPr lang="it-IT" dirty="0">
              <a:solidFill>
                <a:srgbClr val="FFC000"/>
              </a:solidFill>
            </a:endParaRPr>
          </a:p>
        </p:txBody>
      </p:sp>
      <p:sp>
        <p:nvSpPr>
          <p:cNvPr id="3" name="Stella a 6 punte 2"/>
          <p:cNvSpPr/>
          <p:nvPr/>
        </p:nvSpPr>
        <p:spPr>
          <a:xfrm>
            <a:off x="6084168" y="4437112"/>
            <a:ext cx="2448272" cy="2160240"/>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MA  LA  PUREZZA  è  NEI  NOSTRI CUORI</a:t>
            </a:r>
            <a:endParaRPr lang="it-IT" dirty="0">
              <a:solidFill>
                <a:schemeClr val="tx1"/>
              </a:solidFill>
            </a:endParaRPr>
          </a:p>
        </p:txBody>
      </p:sp>
      <p:sp>
        <p:nvSpPr>
          <p:cNvPr id="8" name="Pergamena 1 7"/>
          <p:cNvSpPr/>
          <p:nvPr/>
        </p:nvSpPr>
        <p:spPr>
          <a:xfrm>
            <a:off x="323528" y="2924944"/>
            <a:ext cx="2304256" cy="2727176"/>
          </a:xfrm>
          <a:prstGeom prst="verticalScroll">
            <a:avLst/>
          </a:prstGeom>
        </p:spPr>
        <p:style>
          <a:lnRef idx="1">
            <a:schemeClr val="dk1"/>
          </a:lnRef>
          <a:fillRef idx="2">
            <a:schemeClr val="dk1"/>
          </a:fillRef>
          <a:effectRef idx="1">
            <a:schemeClr val="dk1"/>
          </a:effectRef>
          <a:fontRef idx="minor">
            <a:schemeClr val="dk1"/>
          </a:fontRef>
        </p:style>
        <p:txBody>
          <a:bodyPr rtlCol="0" anchor="ctr"/>
          <a:lstStyle/>
          <a:p>
            <a:pPr algn="ctr"/>
            <a:r>
              <a:rPr lang="it-IT" dirty="0" smtClean="0"/>
              <a:t>«SE COMPRENDERE  </a:t>
            </a:r>
          </a:p>
          <a:p>
            <a:pPr algn="ctr"/>
            <a:r>
              <a:rPr lang="it-IT" dirty="0" smtClean="0"/>
              <a:t>È IMPOSSIBILE,</a:t>
            </a:r>
          </a:p>
          <a:p>
            <a:pPr algn="ctr"/>
            <a:r>
              <a:rPr lang="it-IT" dirty="0" smtClean="0"/>
              <a:t>CONOSCERE  E’</a:t>
            </a:r>
          </a:p>
          <a:p>
            <a:pPr algn="ctr"/>
            <a:r>
              <a:rPr lang="it-IT" dirty="0" smtClean="0"/>
              <a:t>NECESSARIO»</a:t>
            </a:r>
          </a:p>
          <a:p>
            <a:pPr algn="ctr"/>
            <a:endParaRPr lang="it-IT" dirty="0"/>
          </a:p>
          <a:p>
            <a:pPr algn="ctr"/>
            <a:r>
              <a:rPr lang="it-IT" smtClean="0"/>
              <a:t>                  PRIMO LEVI</a:t>
            </a:r>
            <a:endParaRPr lang="it-IT" dirty="0"/>
          </a:p>
        </p:txBody>
      </p:sp>
    </p:spTree>
    <p:extLst>
      <p:ext uri="{BB962C8B-B14F-4D97-AF65-F5344CB8AC3E}">
        <p14:creationId xmlns:p14="http://schemas.microsoft.com/office/powerpoint/2010/main" val="3611618093"/>
      </p:ext>
    </p:extLst>
  </p:cSld>
  <p:clrMapOvr>
    <a:masterClrMapping/>
  </p:clrMapOvr>
  <p:transition advTm="10484">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ella a 6 punte 1"/>
          <p:cNvSpPr/>
          <p:nvPr/>
        </p:nvSpPr>
        <p:spPr>
          <a:xfrm>
            <a:off x="1816694" y="476672"/>
            <a:ext cx="5328592" cy="5040560"/>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SIAMO TUTTI UGUALI ABBIAMO LE STESSE ALI, CHI RITIENE CHE CI SIA UNA SOLA RAZZA  E’ DAVVERO UNA MENTE </a:t>
            </a:r>
          </a:p>
          <a:p>
            <a:pPr algn="ctr"/>
            <a:r>
              <a:rPr lang="it-IT" sz="3200" dirty="0" smtClean="0">
                <a:solidFill>
                  <a:srgbClr val="FF0000"/>
                </a:solidFill>
              </a:rPr>
              <a:t>PAZZA</a:t>
            </a:r>
            <a:endParaRPr lang="it-IT" sz="3200" dirty="0">
              <a:solidFill>
                <a:srgbClr val="FF0000"/>
              </a:solidFill>
            </a:endParaRPr>
          </a:p>
        </p:txBody>
      </p:sp>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3065" t="8346" b="7375"/>
          <a:stretch/>
        </p:blipFill>
        <p:spPr>
          <a:xfrm rot="5400000">
            <a:off x="-136988" y="649155"/>
            <a:ext cx="2001150" cy="1224135"/>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12259" y="4761150"/>
            <a:ext cx="1944215" cy="1440160"/>
          </a:xfrm>
          <a:prstGeom prst="rect">
            <a:avLst/>
          </a:prstGeom>
        </p:spPr>
      </p:pic>
    </p:spTree>
    <p:extLst>
      <p:ext uri="{BB962C8B-B14F-4D97-AF65-F5344CB8AC3E}">
        <p14:creationId xmlns:p14="http://schemas.microsoft.com/office/powerpoint/2010/main" val="2756925968"/>
      </p:ext>
    </p:extLst>
  </p:cSld>
  <p:clrMapOvr>
    <a:masterClrMapping/>
  </p:clrMapOvr>
  <p:transition advTm="9766">
    <p:wipe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t="6034" b="5560"/>
          <a:stretch/>
        </p:blipFill>
        <p:spPr>
          <a:xfrm rot="5400000">
            <a:off x="-383023" y="1873455"/>
            <a:ext cx="3024336" cy="1814945"/>
          </a:xfrm>
          <a:prstGeom prst="rect">
            <a:avLst/>
          </a:prstGeom>
        </p:spPr>
      </p:pic>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b="4952"/>
          <a:stretch/>
        </p:blipFill>
        <p:spPr>
          <a:xfrm rot="5400000">
            <a:off x="1831431" y="2861601"/>
            <a:ext cx="3024336" cy="2142909"/>
          </a:xfrm>
          <a:prstGeom prst="rect">
            <a:avLst/>
          </a:prstGeom>
        </p:spPr>
      </p:pic>
      <p:pic>
        <p:nvPicPr>
          <p:cNvPr id="4" name="Immagine 3"/>
          <p:cNvPicPr>
            <a:picLocks noChangeAspect="1"/>
          </p:cNvPicPr>
          <p:nvPr/>
        </p:nvPicPr>
        <p:blipFill rotWithShape="1">
          <a:blip r:embed="rId4" cstate="print">
            <a:extLst>
              <a:ext uri="{28A0092B-C50C-407E-A947-70E740481C1C}">
                <a14:useLocalDpi xmlns:a14="http://schemas.microsoft.com/office/drawing/2010/main" val="0"/>
              </a:ext>
            </a:extLst>
          </a:blip>
          <a:srcRect t="7100" b="4121"/>
          <a:stretch/>
        </p:blipFill>
        <p:spPr>
          <a:xfrm rot="5400000">
            <a:off x="4126632" y="1570112"/>
            <a:ext cx="3024336" cy="2133600"/>
          </a:xfrm>
          <a:prstGeom prst="rect">
            <a:avLst/>
          </a:prstGeom>
        </p:spPr>
      </p:pic>
      <p:pic>
        <p:nvPicPr>
          <p:cNvPr id="5" name="Immagine 4"/>
          <p:cNvPicPr>
            <a:picLocks noChangeAspect="1"/>
          </p:cNvPicPr>
          <p:nvPr/>
        </p:nvPicPr>
        <p:blipFill rotWithShape="1">
          <a:blip r:embed="rId5" cstate="print">
            <a:extLst>
              <a:ext uri="{28A0092B-C50C-407E-A947-70E740481C1C}">
                <a14:useLocalDpi xmlns:a14="http://schemas.microsoft.com/office/drawing/2010/main" val="0"/>
              </a:ext>
            </a:extLst>
          </a:blip>
          <a:srcRect b="5304"/>
          <a:stretch/>
        </p:blipFill>
        <p:spPr>
          <a:xfrm rot="5400000">
            <a:off x="6610081" y="2807352"/>
            <a:ext cx="2920379" cy="2147454"/>
          </a:xfrm>
          <a:prstGeom prst="rect">
            <a:avLst/>
          </a:prstGeom>
        </p:spPr>
      </p:pic>
    </p:spTree>
    <p:extLst>
      <p:ext uri="{BB962C8B-B14F-4D97-AF65-F5344CB8AC3E}">
        <p14:creationId xmlns:p14="http://schemas.microsoft.com/office/powerpoint/2010/main" val="3003327570"/>
      </p:ext>
    </p:extLst>
  </p:cSld>
  <p:clrMapOvr>
    <a:masterClrMapping/>
  </p:clrMapOvr>
  <p:transition advTm="7125">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smtClean="0">
                <a:solidFill>
                  <a:schemeClr val="bg1">
                    <a:lumMod val="65000"/>
                  </a:schemeClr>
                </a:solidFill>
              </a:rPr>
              <a:t>LE NOSTRE RIFLESSIONI.</a:t>
            </a:r>
            <a:endParaRPr lang="it-IT" dirty="0">
              <a:solidFill>
                <a:schemeClr val="bg1">
                  <a:lumMod val="65000"/>
                </a:schemeClr>
              </a:solidFill>
            </a:endParaRPr>
          </a:p>
        </p:txBody>
      </p:sp>
      <p:pic>
        <p:nvPicPr>
          <p:cNvPr id="5" name="Segnaposto contenuto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521" t="26011" r="5495" b="16074"/>
          <a:stretch/>
        </p:blipFill>
        <p:spPr>
          <a:xfrm>
            <a:off x="142707" y="1363039"/>
            <a:ext cx="4926035" cy="3384376"/>
          </a:xfrm>
        </p:spPr>
      </p:pic>
      <p:sp>
        <p:nvSpPr>
          <p:cNvPr id="7" name="Stella a 6 punte 6"/>
          <p:cNvSpPr/>
          <p:nvPr/>
        </p:nvSpPr>
        <p:spPr>
          <a:xfrm>
            <a:off x="5364088" y="1270573"/>
            <a:ext cx="3672408" cy="4248472"/>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lumMod val="95000"/>
                    <a:lumOff val="5000"/>
                  </a:schemeClr>
                </a:solidFill>
              </a:rPr>
              <a:t> …UNA VERA E PROPRIA</a:t>
            </a:r>
          </a:p>
          <a:p>
            <a:pPr algn="ctr"/>
            <a:r>
              <a:rPr lang="it-IT" dirty="0" smtClean="0">
                <a:solidFill>
                  <a:schemeClr val="tx1">
                    <a:lumMod val="95000"/>
                    <a:lumOff val="5000"/>
                  </a:schemeClr>
                </a:solidFill>
              </a:rPr>
              <a:t>VERGOGNA PER TUTTA LA RAZZA UMANA , PERCHE’ NON CI DEVONO ESSERE DIFFERENZE TRA TUTTI NOI ,MAI ! …</a:t>
            </a:r>
            <a:r>
              <a:rPr lang="it-IT" dirty="0" smtClean="0"/>
              <a:t> </a:t>
            </a:r>
            <a:endParaRPr lang="it-IT" dirty="0"/>
          </a:p>
        </p:txBody>
      </p:sp>
    </p:spTree>
    <p:extLst>
      <p:ext uri="{BB962C8B-B14F-4D97-AF65-F5344CB8AC3E}">
        <p14:creationId xmlns:p14="http://schemas.microsoft.com/office/powerpoint/2010/main" val="3009636411"/>
      </p:ext>
    </p:extLst>
  </p:cSld>
  <p:clrMapOvr>
    <a:masterClrMapping/>
  </p:clrMapOvr>
  <p:transition advTm="10219">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ella a 6 punte 1"/>
          <p:cNvSpPr/>
          <p:nvPr/>
        </p:nvSpPr>
        <p:spPr>
          <a:xfrm>
            <a:off x="251520" y="2492896"/>
            <a:ext cx="2736304" cy="3528392"/>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«ERANO  IN  DIFFICOLTA’ E NESSUNO  GLI DAVA  UN  PO’  DI PIETA’»</a:t>
            </a:r>
            <a:endParaRPr lang="it-IT" dirty="0">
              <a:solidFill>
                <a:schemeClr val="tx1"/>
              </a:solidFill>
            </a:endParaRPr>
          </a:p>
        </p:txBody>
      </p:sp>
      <p:sp>
        <p:nvSpPr>
          <p:cNvPr id="3" name="Stella a 6 punte 2"/>
          <p:cNvSpPr/>
          <p:nvPr/>
        </p:nvSpPr>
        <p:spPr>
          <a:xfrm>
            <a:off x="3203848" y="1268760"/>
            <a:ext cx="2592288" cy="3276364"/>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«RICORDARE  E’ IMPORTANTE PER  IMPARARE…</a:t>
            </a:r>
            <a:endParaRPr lang="it-IT" dirty="0">
              <a:solidFill>
                <a:schemeClr val="tx1"/>
              </a:solidFill>
            </a:endParaRPr>
          </a:p>
        </p:txBody>
      </p:sp>
      <p:sp>
        <p:nvSpPr>
          <p:cNvPr id="4" name="Stella a 6 punte 3"/>
          <p:cNvSpPr/>
          <p:nvPr/>
        </p:nvSpPr>
        <p:spPr>
          <a:xfrm>
            <a:off x="6068796" y="260648"/>
            <a:ext cx="2808312" cy="3491201"/>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PER CAPIRE COME CERTE PERSONE ABBIANO VISSUTO  MOMENTI TERRIBILI» </a:t>
            </a:r>
            <a:endParaRPr lang="it-IT" dirty="0">
              <a:solidFill>
                <a:schemeClr val="tx1"/>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495" y="332660"/>
            <a:ext cx="2160241" cy="1728192"/>
          </a:xfrm>
          <a:prstGeom prst="rect">
            <a:avLst/>
          </a:prstGeom>
        </p:spPr>
      </p:pic>
      <p:pic>
        <p:nvPicPr>
          <p:cNvPr id="9" name="Immagine 8"/>
          <p:cNvPicPr>
            <a:picLocks noChangeAspect="1"/>
          </p:cNvPicPr>
          <p:nvPr/>
        </p:nvPicPr>
        <p:blipFill rotWithShape="1">
          <a:blip r:embed="rId3" cstate="print">
            <a:extLst>
              <a:ext uri="{28A0092B-C50C-407E-A947-70E740481C1C}">
                <a14:useLocalDpi xmlns:a14="http://schemas.microsoft.com/office/drawing/2010/main" val="0"/>
              </a:ext>
            </a:extLst>
          </a:blip>
          <a:srcRect t="10160" b="5949"/>
          <a:stretch/>
        </p:blipFill>
        <p:spPr>
          <a:xfrm rot="5400000">
            <a:off x="6298434" y="4414964"/>
            <a:ext cx="2269058" cy="1593274"/>
          </a:xfrm>
          <a:prstGeom prst="rect">
            <a:avLst/>
          </a:prstGeom>
        </p:spPr>
      </p:pic>
    </p:spTree>
    <p:extLst>
      <p:ext uri="{BB962C8B-B14F-4D97-AF65-F5344CB8AC3E}">
        <p14:creationId xmlns:p14="http://schemas.microsoft.com/office/powerpoint/2010/main" val="2620943823"/>
      </p:ext>
    </p:extLst>
  </p:cSld>
  <p:clrMapOvr>
    <a:masterClrMapping/>
  </p:clrMapOvr>
  <p:transition advTm="11109">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ella a 6 punte 1"/>
          <p:cNvSpPr/>
          <p:nvPr/>
        </p:nvSpPr>
        <p:spPr>
          <a:xfrm>
            <a:off x="683568" y="692696"/>
            <a:ext cx="2232248" cy="2574286"/>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SAPER RICORDARE E’ IMPORTANTE PER POTER…</a:t>
            </a:r>
            <a:endParaRPr lang="it-IT" dirty="0">
              <a:solidFill>
                <a:schemeClr val="tx1"/>
              </a:solidFill>
            </a:endParaRPr>
          </a:p>
        </p:txBody>
      </p:sp>
      <p:sp>
        <p:nvSpPr>
          <p:cNvPr id="4" name="Stella a 6 punte 3"/>
          <p:cNvSpPr/>
          <p:nvPr/>
        </p:nvSpPr>
        <p:spPr>
          <a:xfrm>
            <a:off x="6065068" y="3086224"/>
            <a:ext cx="2700784" cy="3096344"/>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HA VISSUTO IL TERRORE E PER FARE IN MODO CHE NON ACCADA MAI PIU’!</a:t>
            </a:r>
            <a:endParaRPr lang="it-IT" dirty="0">
              <a:solidFill>
                <a:schemeClr val="tx1"/>
              </a:solidFill>
            </a:endParaRPr>
          </a:p>
        </p:txBody>
      </p:sp>
      <p:sp>
        <p:nvSpPr>
          <p:cNvPr id="6" name="Stella a 6 punte 5"/>
          <p:cNvSpPr/>
          <p:nvPr/>
        </p:nvSpPr>
        <p:spPr>
          <a:xfrm>
            <a:off x="3203848" y="1880828"/>
            <a:ext cx="2376264" cy="2772308"/>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…DIFENDERE CHI, CON LE LACRIME AGLI OCCHI,</a:t>
            </a:r>
            <a:endParaRPr lang="it-IT" dirty="0">
              <a:solidFill>
                <a:schemeClr val="tx1"/>
              </a:solidFill>
            </a:endParaRPr>
          </a:p>
        </p:txBody>
      </p:sp>
    </p:spTree>
    <p:extLst>
      <p:ext uri="{BB962C8B-B14F-4D97-AF65-F5344CB8AC3E}">
        <p14:creationId xmlns:p14="http://schemas.microsoft.com/office/powerpoint/2010/main" val="3778180310"/>
      </p:ext>
    </p:extLst>
  </p:cSld>
  <p:clrMapOvr>
    <a:masterClrMapping/>
  </p:clrMapOvr>
  <p:transition advTm="10968">
    <p:wipe dir="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TotalTime>
  <Words>376</Words>
  <Application>Microsoft Office PowerPoint</Application>
  <PresentationFormat>Presentazione su schermo (4:3)</PresentationFormat>
  <Paragraphs>38</Paragraphs>
  <Slides>16</Slides>
  <Notes>0</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16</vt:i4>
      </vt:variant>
    </vt:vector>
  </HeadingPairs>
  <TitlesOfParts>
    <vt:vector size="21" baseType="lpstr">
      <vt:lpstr>AR CARTER</vt:lpstr>
      <vt:lpstr>AR JULIAN</vt:lpstr>
      <vt:lpstr>Arial</vt:lpstr>
      <vt:lpstr>Calibri</vt:lpstr>
      <vt:lpstr>Tema di Office</vt:lpstr>
      <vt:lpstr>Presentazione standard di PowerPoint</vt:lpstr>
      <vt:lpstr>Presentazione standard di PowerPoint</vt:lpstr>
      <vt:lpstr>Il ricordo ci renderà persone migliori!</vt:lpstr>
      <vt:lpstr>LE NOSTRE POESIE</vt:lpstr>
      <vt:lpstr>Presentazione standard di PowerPoint</vt:lpstr>
      <vt:lpstr>Presentazione standard di PowerPoint</vt:lpstr>
      <vt:lpstr>LE NOSTRE RIFLESSIONI.</vt:lpstr>
      <vt:lpstr>Presentazione standard di PowerPoint</vt:lpstr>
      <vt:lpstr>Presentazione standard di PowerPoint</vt:lpstr>
      <vt:lpstr>IL CODING</vt:lpstr>
      <vt:lpstr>Presentazione standard di PowerPoint</vt:lpstr>
      <vt:lpstr>CENNI STORICI</vt:lpstr>
      <vt:lpstr>   ….”PENSATE CON LA VOSTRA TESTA , NON CON QUELLA DI  CHI GRIDA PIU’ FORTE..”LILIANA SEGRE    </vt:lpstr>
      <vt:lpstr> CLASSE  V A  A.S.2019-2020</vt:lpstr>
      <vt:lpstr>Presentazione standard di PowerPoint</vt:lpstr>
      <vt:lpstr>Presentazione standard di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de cupis</dc:creator>
  <cp:lastModifiedBy>SULA</cp:lastModifiedBy>
  <cp:revision>67</cp:revision>
  <dcterms:created xsi:type="dcterms:W3CDTF">2020-01-28T12:28:42Z</dcterms:created>
  <dcterms:modified xsi:type="dcterms:W3CDTF">2020-03-13T12:37:43Z</dcterms:modified>
</cp:coreProperties>
</file>